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</p:sldMasterIdLst>
  <p:notesMasterIdLst>
    <p:notesMasterId r:id="rId10"/>
  </p:notesMasterIdLst>
  <p:sldIdLst>
    <p:sldId id="256" r:id="rId2"/>
    <p:sldId id="417" r:id="rId3"/>
    <p:sldId id="418" r:id="rId4"/>
    <p:sldId id="419" r:id="rId5"/>
    <p:sldId id="420" r:id="rId6"/>
    <p:sldId id="421" r:id="rId7"/>
    <p:sldId id="415" r:id="rId8"/>
    <p:sldId id="416" r:id="rId9"/>
  </p:sldIdLst>
  <p:sldSz cx="9144000" cy="6858000" type="screen4x3"/>
  <p:notesSz cx="6797675" cy="987425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erry DCC" initials="KD" lastIdx="1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43" autoAdjust="0"/>
    <p:restoredTop sz="97143" autoAdjust="0"/>
  </p:normalViewPr>
  <p:slideViewPr>
    <p:cSldViewPr>
      <p:cViewPr>
        <p:scale>
          <a:sx n="100" d="100"/>
          <a:sy n="100" d="100"/>
        </p:scale>
        <p:origin x="-1956" y="-3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2" d="100"/>
          <a:sy n="82" d="100"/>
        </p:scale>
        <p:origin x="-2016" y="-90"/>
      </p:cViewPr>
      <p:guideLst>
        <p:guide orient="horz" pos="311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5329AFB-59F5-4C94-8FCA-0AB5B31055A1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70938492-2E26-48F7-9EB7-F79362F54C14}">
      <dgm:prSet phldrT="[Text]"/>
      <dgm:spPr/>
      <dgm:t>
        <a:bodyPr/>
        <a:lstStyle/>
        <a:p>
          <a:r>
            <a:rPr lang="en-GB" dirty="0" smtClean="0"/>
            <a:t>Create</a:t>
          </a:r>
          <a:endParaRPr lang="en-GB" dirty="0"/>
        </a:p>
      </dgm:t>
    </dgm:pt>
    <dgm:pt modelId="{74A0347C-F0A9-4598-B564-4F21E463F451}" type="parTrans" cxnId="{80AA2B70-355A-4FA4-9FB9-137CD1E9EF85}">
      <dgm:prSet/>
      <dgm:spPr/>
      <dgm:t>
        <a:bodyPr/>
        <a:lstStyle/>
        <a:p>
          <a:endParaRPr lang="en-GB"/>
        </a:p>
      </dgm:t>
    </dgm:pt>
    <dgm:pt modelId="{1A65F0E2-F1C8-4F9D-8591-A02D69F746E0}" type="sibTrans" cxnId="{80AA2B70-355A-4FA4-9FB9-137CD1E9EF85}">
      <dgm:prSet/>
      <dgm:spPr/>
      <dgm:t>
        <a:bodyPr/>
        <a:lstStyle/>
        <a:p>
          <a:endParaRPr lang="en-GB" dirty="0"/>
        </a:p>
      </dgm:t>
    </dgm:pt>
    <dgm:pt modelId="{11FE78AA-94D0-4EA4-9A04-4CF9DBA8DD9D}">
      <dgm:prSet phldrT="[Text]"/>
      <dgm:spPr/>
      <dgm:t>
        <a:bodyPr/>
        <a:lstStyle/>
        <a:p>
          <a:r>
            <a:rPr lang="en-GB" dirty="0" smtClean="0"/>
            <a:t>Document</a:t>
          </a:r>
          <a:endParaRPr lang="en-GB" dirty="0"/>
        </a:p>
      </dgm:t>
    </dgm:pt>
    <dgm:pt modelId="{2DDE25B9-0791-4514-91C3-4E680CC9AB1B}" type="parTrans" cxnId="{B21BF4FE-A866-4BB1-9EC8-D0119E73974A}">
      <dgm:prSet/>
      <dgm:spPr/>
      <dgm:t>
        <a:bodyPr/>
        <a:lstStyle/>
        <a:p>
          <a:endParaRPr lang="en-GB"/>
        </a:p>
      </dgm:t>
    </dgm:pt>
    <dgm:pt modelId="{97892508-0E46-43AC-8DDB-6B6423E1B22B}" type="sibTrans" cxnId="{B21BF4FE-A866-4BB1-9EC8-D0119E73974A}">
      <dgm:prSet/>
      <dgm:spPr/>
      <dgm:t>
        <a:bodyPr/>
        <a:lstStyle/>
        <a:p>
          <a:endParaRPr lang="en-GB"/>
        </a:p>
      </dgm:t>
    </dgm:pt>
    <dgm:pt modelId="{43E5C990-BC01-49B2-A495-2065E2B7915D}">
      <dgm:prSet phldrT="[Text]"/>
      <dgm:spPr/>
      <dgm:t>
        <a:bodyPr/>
        <a:lstStyle/>
        <a:p>
          <a:r>
            <a:rPr lang="en-GB" dirty="0" smtClean="0"/>
            <a:t>Use</a:t>
          </a:r>
          <a:endParaRPr lang="en-GB" dirty="0"/>
        </a:p>
      </dgm:t>
    </dgm:pt>
    <dgm:pt modelId="{01D1D6A6-C2D8-4610-A779-58AF66FBB451}" type="parTrans" cxnId="{181D0586-5DCD-460D-8949-1226E4CAD3FD}">
      <dgm:prSet/>
      <dgm:spPr/>
      <dgm:t>
        <a:bodyPr/>
        <a:lstStyle/>
        <a:p>
          <a:endParaRPr lang="en-GB"/>
        </a:p>
      </dgm:t>
    </dgm:pt>
    <dgm:pt modelId="{1594A925-F6A3-490F-ADD1-C18404D0FAB9}" type="sibTrans" cxnId="{181D0586-5DCD-460D-8949-1226E4CAD3FD}">
      <dgm:prSet/>
      <dgm:spPr/>
      <dgm:t>
        <a:bodyPr/>
        <a:lstStyle/>
        <a:p>
          <a:endParaRPr lang="en-GB"/>
        </a:p>
      </dgm:t>
    </dgm:pt>
    <dgm:pt modelId="{F93DF7C0-7508-4FA7-A14F-C0833F7989FE}">
      <dgm:prSet phldrT="[Text]"/>
      <dgm:spPr/>
      <dgm:t>
        <a:bodyPr/>
        <a:lstStyle/>
        <a:p>
          <a:r>
            <a:rPr lang="en-GB" dirty="0" smtClean="0"/>
            <a:t>Share</a:t>
          </a:r>
          <a:endParaRPr lang="en-GB" dirty="0"/>
        </a:p>
      </dgm:t>
    </dgm:pt>
    <dgm:pt modelId="{B2BC54D8-A5CD-4E6E-BF91-9511CB54AA17}" type="parTrans" cxnId="{F4A15F0D-97D6-481A-96D1-2E50B1384D6B}">
      <dgm:prSet/>
      <dgm:spPr/>
      <dgm:t>
        <a:bodyPr/>
        <a:lstStyle/>
        <a:p>
          <a:endParaRPr lang="en-GB"/>
        </a:p>
      </dgm:t>
    </dgm:pt>
    <dgm:pt modelId="{E20E2F6A-8550-4BB0-8872-F0D8C4ED541C}" type="sibTrans" cxnId="{F4A15F0D-97D6-481A-96D1-2E50B1384D6B}">
      <dgm:prSet/>
      <dgm:spPr/>
      <dgm:t>
        <a:bodyPr/>
        <a:lstStyle/>
        <a:p>
          <a:endParaRPr lang="en-GB"/>
        </a:p>
      </dgm:t>
    </dgm:pt>
    <dgm:pt modelId="{03FB6D69-7BBA-457F-A039-23A6E113196A}">
      <dgm:prSet phldrT="[Text]"/>
      <dgm:spPr/>
      <dgm:t>
        <a:bodyPr/>
        <a:lstStyle/>
        <a:p>
          <a:r>
            <a:rPr lang="en-GB" dirty="0" smtClean="0"/>
            <a:t>Preserve</a:t>
          </a:r>
          <a:endParaRPr lang="en-GB" dirty="0"/>
        </a:p>
      </dgm:t>
    </dgm:pt>
    <dgm:pt modelId="{774D3DAA-F615-4C6E-8AF1-689BBD15FB8F}" type="parTrans" cxnId="{D5F097AD-0038-4E41-B413-1CD8195BF946}">
      <dgm:prSet/>
      <dgm:spPr/>
      <dgm:t>
        <a:bodyPr/>
        <a:lstStyle/>
        <a:p>
          <a:endParaRPr lang="en-GB"/>
        </a:p>
      </dgm:t>
    </dgm:pt>
    <dgm:pt modelId="{E470E79C-346C-404A-A9FE-693677EA7448}" type="sibTrans" cxnId="{D5F097AD-0038-4E41-B413-1CD8195BF946}">
      <dgm:prSet/>
      <dgm:spPr/>
      <dgm:t>
        <a:bodyPr/>
        <a:lstStyle/>
        <a:p>
          <a:endParaRPr lang="en-GB"/>
        </a:p>
      </dgm:t>
    </dgm:pt>
    <dgm:pt modelId="{0E076F2D-29B6-4BE6-953B-E02C29A415E1}">
      <dgm:prSet phldrT="[Text]"/>
      <dgm:spPr/>
      <dgm:t>
        <a:bodyPr/>
        <a:lstStyle/>
        <a:p>
          <a:r>
            <a:rPr lang="en-GB" dirty="0" smtClean="0"/>
            <a:t>Store</a:t>
          </a:r>
          <a:endParaRPr lang="en-GB" dirty="0"/>
        </a:p>
      </dgm:t>
    </dgm:pt>
    <dgm:pt modelId="{A551CB95-F54E-4DC0-B606-CA7CEC79DD20}" type="parTrans" cxnId="{1A794471-8DA5-4CD3-807E-28FB1E9B34CC}">
      <dgm:prSet/>
      <dgm:spPr/>
      <dgm:t>
        <a:bodyPr/>
        <a:lstStyle/>
        <a:p>
          <a:endParaRPr lang="en-GB"/>
        </a:p>
      </dgm:t>
    </dgm:pt>
    <dgm:pt modelId="{8F2C7463-D012-40AA-818A-30E8BDC68992}" type="sibTrans" cxnId="{1A794471-8DA5-4CD3-807E-28FB1E9B34CC}">
      <dgm:prSet/>
      <dgm:spPr/>
      <dgm:t>
        <a:bodyPr/>
        <a:lstStyle/>
        <a:p>
          <a:endParaRPr lang="en-GB"/>
        </a:p>
      </dgm:t>
    </dgm:pt>
    <dgm:pt modelId="{A8E25276-E0BD-4887-91AF-277E5BE97D57}" type="pres">
      <dgm:prSet presAssocID="{C5329AFB-59F5-4C94-8FCA-0AB5B31055A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08D60657-85F1-42F6-B1BA-5EEEF4DABB05}" type="pres">
      <dgm:prSet presAssocID="{C5329AFB-59F5-4C94-8FCA-0AB5B31055A1}" presName="cycle" presStyleCnt="0"/>
      <dgm:spPr/>
      <dgm:t>
        <a:bodyPr/>
        <a:lstStyle/>
        <a:p>
          <a:endParaRPr lang="en-GB"/>
        </a:p>
      </dgm:t>
    </dgm:pt>
    <dgm:pt modelId="{69EE2C61-6425-4640-909C-00656A7B900D}" type="pres">
      <dgm:prSet presAssocID="{70938492-2E26-48F7-9EB7-F79362F54C14}" presName="nodeFirstNode" presStyleLbl="node1" presStyleIdx="0" presStyleCnt="6" custRadScaleRad="100030" custRadScaleInc="-29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057B53F-C3BB-483B-8C8D-2531B5A6F112}" type="pres">
      <dgm:prSet presAssocID="{1A65F0E2-F1C8-4F9D-8591-A02D69F746E0}" presName="sibTransFirstNode" presStyleLbl="bgShp" presStyleIdx="0" presStyleCnt="1"/>
      <dgm:spPr/>
      <dgm:t>
        <a:bodyPr/>
        <a:lstStyle/>
        <a:p>
          <a:endParaRPr lang="en-GB"/>
        </a:p>
      </dgm:t>
    </dgm:pt>
    <dgm:pt modelId="{FBF47795-8134-4B54-AF37-523ED6FDEF9F}" type="pres">
      <dgm:prSet presAssocID="{11FE78AA-94D0-4EA4-9A04-4CF9DBA8DD9D}" presName="nodeFollowingNodes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45297F9-5019-40F1-BC26-11A696317A55}" type="pres">
      <dgm:prSet presAssocID="{43E5C990-BC01-49B2-A495-2065E2B7915D}" presName="nodeFollowingNodes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2AA2BA5-611F-494C-B1D0-A0921BBFACD9}" type="pres">
      <dgm:prSet presAssocID="{0E076F2D-29B6-4BE6-953B-E02C29A415E1}" presName="nodeFollowingNodes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068E2B9-1EF1-481C-B52A-467A3FF42150}" type="pres">
      <dgm:prSet presAssocID="{F93DF7C0-7508-4FA7-A14F-C0833F7989FE}" presName="nodeFollowingNodes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526CD32-D2FE-40FD-89A3-A6382E0D23EE}" type="pres">
      <dgm:prSet presAssocID="{03FB6D69-7BBA-457F-A039-23A6E113196A}" presName="nodeFollowingNodes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181D0586-5DCD-460D-8949-1226E4CAD3FD}" srcId="{C5329AFB-59F5-4C94-8FCA-0AB5B31055A1}" destId="{43E5C990-BC01-49B2-A495-2065E2B7915D}" srcOrd="2" destOrd="0" parTransId="{01D1D6A6-C2D8-4610-A779-58AF66FBB451}" sibTransId="{1594A925-F6A3-490F-ADD1-C18404D0FAB9}"/>
    <dgm:cxn modelId="{6DA3ECB9-E580-4B7F-9CBE-031DCF38BCC0}" type="presOf" srcId="{03FB6D69-7BBA-457F-A039-23A6E113196A}" destId="{4526CD32-D2FE-40FD-89A3-A6382E0D23EE}" srcOrd="0" destOrd="0" presId="urn:microsoft.com/office/officeart/2005/8/layout/cycle3"/>
    <dgm:cxn modelId="{EE353F9F-BBE5-4845-B161-02C7448A8948}" type="presOf" srcId="{C5329AFB-59F5-4C94-8FCA-0AB5B31055A1}" destId="{A8E25276-E0BD-4887-91AF-277E5BE97D57}" srcOrd="0" destOrd="0" presId="urn:microsoft.com/office/officeart/2005/8/layout/cycle3"/>
    <dgm:cxn modelId="{F4A15F0D-97D6-481A-96D1-2E50B1384D6B}" srcId="{C5329AFB-59F5-4C94-8FCA-0AB5B31055A1}" destId="{F93DF7C0-7508-4FA7-A14F-C0833F7989FE}" srcOrd="4" destOrd="0" parTransId="{B2BC54D8-A5CD-4E6E-BF91-9511CB54AA17}" sibTransId="{E20E2F6A-8550-4BB0-8872-F0D8C4ED541C}"/>
    <dgm:cxn modelId="{7A69737C-1205-4B56-99BE-0BCCDA2923ED}" type="presOf" srcId="{F93DF7C0-7508-4FA7-A14F-C0833F7989FE}" destId="{E068E2B9-1EF1-481C-B52A-467A3FF42150}" srcOrd="0" destOrd="0" presId="urn:microsoft.com/office/officeart/2005/8/layout/cycle3"/>
    <dgm:cxn modelId="{80AA2B70-355A-4FA4-9FB9-137CD1E9EF85}" srcId="{C5329AFB-59F5-4C94-8FCA-0AB5B31055A1}" destId="{70938492-2E26-48F7-9EB7-F79362F54C14}" srcOrd="0" destOrd="0" parTransId="{74A0347C-F0A9-4598-B564-4F21E463F451}" sibTransId="{1A65F0E2-F1C8-4F9D-8591-A02D69F746E0}"/>
    <dgm:cxn modelId="{D5F097AD-0038-4E41-B413-1CD8195BF946}" srcId="{C5329AFB-59F5-4C94-8FCA-0AB5B31055A1}" destId="{03FB6D69-7BBA-457F-A039-23A6E113196A}" srcOrd="5" destOrd="0" parTransId="{774D3DAA-F615-4C6E-8AF1-689BBD15FB8F}" sibTransId="{E470E79C-346C-404A-A9FE-693677EA7448}"/>
    <dgm:cxn modelId="{84A4B844-F0FB-403B-8188-66B81290D7D1}" type="presOf" srcId="{1A65F0E2-F1C8-4F9D-8591-A02D69F746E0}" destId="{C057B53F-C3BB-483B-8C8D-2531B5A6F112}" srcOrd="0" destOrd="0" presId="urn:microsoft.com/office/officeart/2005/8/layout/cycle3"/>
    <dgm:cxn modelId="{37519163-CC99-45D1-B2D5-038C00D7507C}" type="presOf" srcId="{43E5C990-BC01-49B2-A495-2065E2B7915D}" destId="{C45297F9-5019-40F1-BC26-11A696317A55}" srcOrd="0" destOrd="0" presId="urn:microsoft.com/office/officeart/2005/8/layout/cycle3"/>
    <dgm:cxn modelId="{CAA28D53-1579-40CF-9C32-8104F7591E20}" type="presOf" srcId="{0E076F2D-29B6-4BE6-953B-E02C29A415E1}" destId="{62AA2BA5-611F-494C-B1D0-A0921BBFACD9}" srcOrd="0" destOrd="0" presId="urn:microsoft.com/office/officeart/2005/8/layout/cycle3"/>
    <dgm:cxn modelId="{1A794471-8DA5-4CD3-807E-28FB1E9B34CC}" srcId="{C5329AFB-59F5-4C94-8FCA-0AB5B31055A1}" destId="{0E076F2D-29B6-4BE6-953B-E02C29A415E1}" srcOrd="3" destOrd="0" parTransId="{A551CB95-F54E-4DC0-B606-CA7CEC79DD20}" sibTransId="{8F2C7463-D012-40AA-818A-30E8BDC68992}"/>
    <dgm:cxn modelId="{06595925-16B9-4EF8-B6DB-6AF41D105999}" type="presOf" srcId="{11FE78AA-94D0-4EA4-9A04-4CF9DBA8DD9D}" destId="{FBF47795-8134-4B54-AF37-523ED6FDEF9F}" srcOrd="0" destOrd="0" presId="urn:microsoft.com/office/officeart/2005/8/layout/cycle3"/>
    <dgm:cxn modelId="{B21BF4FE-A866-4BB1-9EC8-D0119E73974A}" srcId="{C5329AFB-59F5-4C94-8FCA-0AB5B31055A1}" destId="{11FE78AA-94D0-4EA4-9A04-4CF9DBA8DD9D}" srcOrd="1" destOrd="0" parTransId="{2DDE25B9-0791-4514-91C3-4E680CC9AB1B}" sibTransId="{97892508-0E46-43AC-8DDB-6B6423E1B22B}"/>
    <dgm:cxn modelId="{E9610BFA-3BFA-42C5-BE1F-202C6FE8C6AA}" type="presOf" srcId="{70938492-2E26-48F7-9EB7-F79362F54C14}" destId="{69EE2C61-6425-4640-909C-00656A7B900D}" srcOrd="0" destOrd="0" presId="urn:microsoft.com/office/officeart/2005/8/layout/cycle3"/>
    <dgm:cxn modelId="{642F8B37-3F3B-4467-8AD9-91586BBF128B}" type="presParOf" srcId="{A8E25276-E0BD-4887-91AF-277E5BE97D57}" destId="{08D60657-85F1-42F6-B1BA-5EEEF4DABB05}" srcOrd="0" destOrd="0" presId="urn:microsoft.com/office/officeart/2005/8/layout/cycle3"/>
    <dgm:cxn modelId="{1B82854E-34BA-46D7-8285-964913EBC391}" type="presParOf" srcId="{08D60657-85F1-42F6-B1BA-5EEEF4DABB05}" destId="{69EE2C61-6425-4640-909C-00656A7B900D}" srcOrd="0" destOrd="0" presId="urn:microsoft.com/office/officeart/2005/8/layout/cycle3"/>
    <dgm:cxn modelId="{CA0EB71F-2855-4C57-ABF3-CF875DF08D38}" type="presParOf" srcId="{08D60657-85F1-42F6-B1BA-5EEEF4DABB05}" destId="{C057B53F-C3BB-483B-8C8D-2531B5A6F112}" srcOrd="1" destOrd="0" presId="urn:microsoft.com/office/officeart/2005/8/layout/cycle3"/>
    <dgm:cxn modelId="{EDF4D3C7-4677-4137-BC69-6938D0A2E923}" type="presParOf" srcId="{08D60657-85F1-42F6-B1BA-5EEEF4DABB05}" destId="{FBF47795-8134-4B54-AF37-523ED6FDEF9F}" srcOrd="2" destOrd="0" presId="urn:microsoft.com/office/officeart/2005/8/layout/cycle3"/>
    <dgm:cxn modelId="{00540DCA-1F9C-42F6-BA5E-0179DCA7AF1E}" type="presParOf" srcId="{08D60657-85F1-42F6-B1BA-5EEEF4DABB05}" destId="{C45297F9-5019-40F1-BC26-11A696317A55}" srcOrd="3" destOrd="0" presId="urn:microsoft.com/office/officeart/2005/8/layout/cycle3"/>
    <dgm:cxn modelId="{4ED048D1-24B4-4014-B0C6-0FD8A3305302}" type="presParOf" srcId="{08D60657-85F1-42F6-B1BA-5EEEF4DABB05}" destId="{62AA2BA5-611F-494C-B1D0-A0921BBFACD9}" srcOrd="4" destOrd="0" presId="urn:microsoft.com/office/officeart/2005/8/layout/cycle3"/>
    <dgm:cxn modelId="{DECEDA6A-6366-4D4A-BB98-841A20A84814}" type="presParOf" srcId="{08D60657-85F1-42F6-B1BA-5EEEF4DABB05}" destId="{E068E2B9-1EF1-481C-B52A-467A3FF42150}" srcOrd="5" destOrd="0" presId="urn:microsoft.com/office/officeart/2005/8/layout/cycle3"/>
    <dgm:cxn modelId="{55784A5D-8D55-4515-A7C5-40303BEDA272}" type="presParOf" srcId="{08D60657-85F1-42F6-B1BA-5EEEF4DABB05}" destId="{4526CD32-D2FE-40FD-89A3-A6382E0D23EE}" srcOrd="6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57B53F-C3BB-483B-8C8D-2531B5A6F112}">
      <dsp:nvSpPr>
        <dsp:cNvPr id="0" name=""/>
        <dsp:cNvSpPr/>
      </dsp:nvSpPr>
      <dsp:spPr>
        <a:xfrm>
          <a:off x="32209" y="-5543"/>
          <a:ext cx="2212282" cy="2212282"/>
        </a:xfrm>
        <a:prstGeom prst="circularArrow">
          <a:avLst>
            <a:gd name="adj1" fmla="val 5274"/>
            <a:gd name="adj2" fmla="val 312630"/>
            <a:gd name="adj3" fmla="val 14468154"/>
            <a:gd name="adj4" fmla="val 16987876"/>
            <a:gd name="adj5" fmla="val 547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9EE2C61-6425-4640-909C-00656A7B900D}">
      <dsp:nvSpPr>
        <dsp:cNvPr id="0" name=""/>
        <dsp:cNvSpPr/>
      </dsp:nvSpPr>
      <dsp:spPr>
        <a:xfrm>
          <a:off x="775743" y="1072"/>
          <a:ext cx="725213" cy="36260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000" kern="1200" dirty="0" smtClean="0"/>
            <a:t>Create</a:t>
          </a:r>
          <a:endParaRPr lang="en-GB" sz="1000" kern="1200" dirty="0"/>
        </a:p>
      </dsp:txBody>
      <dsp:txXfrm>
        <a:off x="793444" y="18773"/>
        <a:ext cx="689811" cy="327204"/>
      </dsp:txXfrm>
    </dsp:sp>
    <dsp:sp modelId="{FBF47795-8134-4B54-AF37-523ED6FDEF9F}">
      <dsp:nvSpPr>
        <dsp:cNvPr id="0" name=""/>
        <dsp:cNvSpPr/>
      </dsp:nvSpPr>
      <dsp:spPr>
        <a:xfrm>
          <a:off x="1555366" y="450077"/>
          <a:ext cx="725213" cy="36260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000" kern="1200" dirty="0" smtClean="0"/>
            <a:t>Document</a:t>
          </a:r>
          <a:endParaRPr lang="en-GB" sz="1000" kern="1200" dirty="0"/>
        </a:p>
      </dsp:txBody>
      <dsp:txXfrm>
        <a:off x="1573067" y="467778"/>
        <a:ext cx="689811" cy="327204"/>
      </dsp:txXfrm>
    </dsp:sp>
    <dsp:sp modelId="{C45297F9-5019-40F1-BC26-11A696317A55}">
      <dsp:nvSpPr>
        <dsp:cNvPr id="0" name=""/>
        <dsp:cNvSpPr/>
      </dsp:nvSpPr>
      <dsp:spPr>
        <a:xfrm>
          <a:off x="1555366" y="1347555"/>
          <a:ext cx="725213" cy="36260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000" kern="1200" dirty="0" smtClean="0"/>
            <a:t>Use</a:t>
          </a:r>
          <a:endParaRPr lang="en-GB" sz="1000" kern="1200" dirty="0"/>
        </a:p>
      </dsp:txBody>
      <dsp:txXfrm>
        <a:off x="1573067" y="1365256"/>
        <a:ext cx="689811" cy="327204"/>
      </dsp:txXfrm>
    </dsp:sp>
    <dsp:sp modelId="{62AA2BA5-611F-494C-B1D0-A0921BBFACD9}">
      <dsp:nvSpPr>
        <dsp:cNvPr id="0" name=""/>
        <dsp:cNvSpPr/>
      </dsp:nvSpPr>
      <dsp:spPr>
        <a:xfrm>
          <a:off x="778128" y="1796294"/>
          <a:ext cx="725213" cy="36260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000" kern="1200" dirty="0" smtClean="0"/>
            <a:t>Store</a:t>
          </a:r>
          <a:endParaRPr lang="en-GB" sz="1000" kern="1200" dirty="0"/>
        </a:p>
      </dsp:txBody>
      <dsp:txXfrm>
        <a:off x="795829" y="1813995"/>
        <a:ext cx="689811" cy="327204"/>
      </dsp:txXfrm>
    </dsp:sp>
    <dsp:sp modelId="{E068E2B9-1EF1-481C-B52A-467A3FF42150}">
      <dsp:nvSpPr>
        <dsp:cNvPr id="0" name=""/>
        <dsp:cNvSpPr/>
      </dsp:nvSpPr>
      <dsp:spPr>
        <a:xfrm>
          <a:off x="890" y="1347555"/>
          <a:ext cx="725213" cy="36260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000" kern="1200" dirty="0" smtClean="0"/>
            <a:t>Share</a:t>
          </a:r>
          <a:endParaRPr lang="en-GB" sz="1000" kern="1200" dirty="0"/>
        </a:p>
      </dsp:txBody>
      <dsp:txXfrm>
        <a:off x="18591" y="1365256"/>
        <a:ext cx="689811" cy="327204"/>
      </dsp:txXfrm>
    </dsp:sp>
    <dsp:sp modelId="{4526CD32-D2FE-40FD-89A3-A6382E0D23EE}">
      <dsp:nvSpPr>
        <dsp:cNvPr id="0" name=""/>
        <dsp:cNvSpPr/>
      </dsp:nvSpPr>
      <dsp:spPr>
        <a:xfrm>
          <a:off x="890" y="450077"/>
          <a:ext cx="725213" cy="36260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000" kern="1200" dirty="0" smtClean="0"/>
            <a:t>Preserve</a:t>
          </a:r>
          <a:endParaRPr lang="en-GB" sz="1000" kern="1200" dirty="0"/>
        </a:p>
      </dsp:txBody>
      <dsp:txXfrm>
        <a:off x="18591" y="467778"/>
        <a:ext cx="689811" cy="3272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B7D605-3A92-4E84-BB31-A571166815F9}" type="datetimeFigureOut">
              <a:rPr lang="en-GB" smtClean="0"/>
              <a:pPr/>
              <a:t>20/02/2015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41363"/>
            <a:ext cx="4937125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378823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378823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D648DB-08B3-4C37-99AC-20C6D518D60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2338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648DB-08B3-4C37-99AC-20C6D518D609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0275" y="741363"/>
            <a:ext cx="4937125" cy="3702050"/>
          </a:xfrm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0984" y="4691303"/>
            <a:ext cx="5435708" cy="4441652"/>
          </a:xfrm>
          <a:noFill/>
          <a:ln/>
        </p:spPr>
        <p:txBody>
          <a:bodyPr/>
          <a:lstStyle/>
          <a:p>
            <a:pPr eaLnBrk="1" hangingPunct="1"/>
            <a:endParaRPr lang="en-US" smtClean="0">
              <a:ea typeface="ＭＳ Ｐゴシック" pitchFamily="34" charset="-128"/>
            </a:endParaRPr>
          </a:p>
        </p:txBody>
      </p:sp>
      <p:sp>
        <p:nvSpPr>
          <p:cNvPr id="51204" name="Header Placeholder 3"/>
          <p:cNvSpPr>
            <a:spLocks noGrp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pPr defTabSz="912958"/>
            <a:endParaRPr lang="en-US" dirty="0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954334-06FE-4BC9-8D02-D914F4D40049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41363"/>
            <a:ext cx="4935537" cy="3702050"/>
          </a:xfrm>
          <a:ln/>
        </p:spPr>
      </p:sp>
      <p:sp>
        <p:nvSpPr>
          <p:cNvPr id="481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5952" y="4689771"/>
            <a:ext cx="4985772" cy="4443183"/>
          </a:xfrm>
          <a:noFill/>
          <a:ln/>
        </p:spPr>
        <p:txBody>
          <a:bodyPr lIns="91429" tIns="45715" rIns="91429" bIns="45715"/>
          <a:lstStyle/>
          <a:p>
            <a:pPr defTabSz="876322"/>
            <a:endParaRPr lang="en-US" dirty="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04989D-2D51-4292-AEE0-0F6BF3E747C7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In the FAQs for the Health Technology Assessment Programme, NHS clarifies that...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04989D-2D51-4292-AEE0-0F6BF3E747C7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6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FC6574-2151-426B-91D5-3101F0854315}" type="slidenum">
              <a:rPr lang="en-GB" smtClean="0"/>
              <a:pPr/>
              <a:t>8</a:t>
            </a:fld>
            <a:endParaRPr lang="en-GB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11760" y="1628775"/>
            <a:ext cx="4752628" cy="1514475"/>
          </a:xfrm>
        </p:spPr>
        <p:txBody>
          <a:bodyPr/>
          <a:lstStyle>
            <a:lvl1pPr>
              <a:defRPr sz="3700" baseline="0">
                <a:solidFill>
                  <a:schemeClr val="accent6"/>
                </a:solidFill>
              </a:defRPr>
            </a:lvl1pPr>
          </a:lstStyle>
          <a:p>
            <a:pPr lvl="0"/>
            <a:r>
              <a:rPr lang="en-US" noProof="0" dirty="0" smtClean="0"/>
              <a:t>Click to edit Master title style</a:t>
            </a:r>
            <a:endParaRPr lang="en-GB" noProof="0" dirty="0" smtClean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7650" y="5437188"/>
            <a:ext cx="2154238" cy="703262"/>
          </a:xfrm>
        </p:spPr>
        <p:txBody>
          <a:bodyPr/>
          <a:lstStyle>
            <a:lvl1pPr marL="0" indent="0">
              <a:buFontTx/>
              <a:buNone/>
              <a:defRPr sz="1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GB" noProof="0" smtClean="0"/>
          </a:p>
        </p:txBody>
      </p:sp>
      <p:pic>
        <p:nvPicPr>
          <p:cNvPr id="32774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81000"/>
            <a:ext cx="3124200" cy="788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2788" name="Rectangle 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0825" y="6165850"/>
            <a:ext cx="2895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000">
                <a:solidFill>
                  <a:srgbClr val="0E207F"/>
                </a:solidFill>
              </a:defRPr>
            </a:lvl1pPr>
          </a:lstStyle>
          <a:p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8496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91300" y="1295400"/>
            <a:ext cx="19431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1295400"/>
            <a:ext cx="5676900" cy="4572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5460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92696"/>
            <a:ext cx="9144000" cy="648072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900" indent="-342900">
              <a:buClr>
                <a:schemeClr val="accent1"/>
              </a:buClr>
              <a:buFont typeface="Wingdings" pitchFamily="2" charset="2"/>
              <a:buChar char="§"/>
              <a:defRPr sz="2400" baseline="0">
                <a:solidFill>
                  <a:schemeClr val="accent6"/>
                </a:solidFill>
                <a:latin typeface="Arial" pitchFamily="34" charset="0"/>
              </a:defRPr>
            </a:lvl1pPr>
            <a:lvl2pPr marL="742950" indent="-285750">
              <a:buClr>
                <a:schemeClr val="accent1"/>
              </a:buClr>
              <a:buFont typeface="Wingdings" pitchFamily="2" charset="2"/>
              <a:buChar char="§"/>
              <a:defRPr baseline="0">
                <a:solidFill>
                  <a:schemeClr val="accent6"/>
                </a:solidFill>
                <a:latin typeface="Arial" pitchFamily="34" charset="0"/>
              </a:defRPr>
            </a:lvl2pPr>
            <a:lvl3pPr marL="1143000" indent="-228600">
              <a:buClr>
                <a:schemeClr val="accent1"/>
              </a:buClr>
              <a:buFont typeface="Wingdings" pitchFamily="2" charset="2"/>
              <a:buChar char="§"/>
              <a:defRPr baseline="0">
                <a:solidFill>
                  <a:schemeClr val="accent6"/>
                </a:solidFill>
                <a:latin typeface="Arial" pitchFamily="34" charset="0"/>
              </a:defRPr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32102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302685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latin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2514600"/>
            <a:ext cx="3810000" cy="3352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2514600"/>
            <a:ext cx="3810000" cy="3352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7993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64704"/>
            <a:ext cx="9144000" cy="652934"/>
          </a:xfrm>
        </p:spPr>
        <p:txBody>
          <a:bodyPr/>
          <a:lstStyle>
            <a:lvl1pPr>
              <a:defRPr baseline="0">
                <a:latin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12776"/>
            <a:ext cx="4040188" cy="762099"/>
          </a:xfrm>
        </p:spPr>
        <p:txBody>
          <a:bodyPr anchor="b"/>
          <a:lstStyle>
            <a:lvl1pPr marL="0" indent="0">
              <a:buNone/>
              <a:defRPr sz="2400" b="1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12776"/>
            <a:ext cx="4041775" cy="7620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38296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9525" y="692696"/>
            <a:ext cx="9144000" cy="648072"/>
          </a:xfrm>
        </p:spPr>
        <p:txBody>
          <a:bodyPr/>
          <a:lstStyle>
            <a:lvl1pPr>
              <a:defRPr baseline="0">
                <a:latin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29099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049135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412776"/>
            <a:ext cx="302433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564904"/>
            <a:ext cx="3034680" cy="356125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25808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07704" y="980728"/>
            <a:ext cx="5298976" cy="374684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30076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692696"/>
            <a:ext cx="9144000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title style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2564904"/>
            <a:ext cx="7772400" cy="335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text styles</a:t>
            </a:r>
          </a:p>
          <a:p>
            <a:pPr lvl="1"/>
            <a:r>
              <a:rPr lang="en-US" altLang="en-US" dirty="0" smtClean="0"/>
              <a:t>Second level</a:t>
            </a:r>
          </a:p>
          <a:p>
            <a:pPr lvl="2"/>
            <a:r>
              <a:rPr lang="en-US" altLang="en-US" dirty="0" smtClean="0"/>
              <a:t>Third level</a:t>
            </a:r>
          </a:p>
        </p:txBody>
      </p:sp>
      <p:sp>
        <p:nvSpPr>
          <p:cNvPr id="31756" name="Text Box 12"/>
          <p:cNvSpPr txBox="1">
            <a:spLocks noChangeArrowheads="1"/>
          </p:cNvSpPr>
          <p:nvPr/>
        </p:nvSpPr>
        <p:spPr bwMode="auto">
          <a:xfrm>
            <a:off x="3032125" y="2651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200" b="1" baseline="0">
          <a:solidFill>
            <a:schemeClr val="accent6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445188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445188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445188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445188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445188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445188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445188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445188"/>
          </a:solidFill>
          <a:latin typeface="Arial" charset="0"/>
        </a:defRPr>
      </a:lvl9pPr>
    </p:titleStyle>
    <p:bodyStyle>
      <a:lvl1pPr marL="457200" indent="-4572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400" baseline="0">
          <a:solidFill>
            <a:schemeClr val="accent6"/>
          </a:solidFill>
          <a:latin typeface="Arial" pitchFamily="34" charset="0"/>
          <a:ea typeface="+mn-ea"/>
          <a:cs typeface="+mn-cs"/>
        </a:defRPr>
      </a:lvl1pPr>
      <a:lvl2pPr marL="800100" indent="-3429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 baseline="0">
          <a:solidFill>
            <a:schemeClr val="accent6"/>
          </a:solidFill>
          <a:latin typeface="Arial" pitchFamily="34" charset="0"/>
        </a:defRPr>
      </a:lvl2pPr>
      <a:lvl3pPr marL="1200150" indent="-2857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baseline="0">
          <a:solidFill>
            <a:schemeClr val="accent6"/>
          </a:solidFill>
          <a:latin typeface="Arial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hta.ac.uk/funding/troubleshooting/index.html" TargetMode="External"/><Relationship Id="rId4" Type="http://schemas.openxmlformats.org/officeDocument/2006/relationships/image" Target="../media/image9.gi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cc.ac.uk/resources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1484784"/>
            <a:ext cx="7632848" cy="2016224"/>
          </a:xfrm>
        </p:spPr>
        <p:txBody>
          <a:bodyPr/>
          <a:lstStyle/>
          <a:p>
            <a:r>
              <a:rPr lang="en-GB" sz="4800" dirty="0" smtClean="0">
                <a:solidFill>
                  <a:schemeClr val="accent6"/>
                </a:solidFill>
                <a:latin typeface="Calibri" pitchFamily="34" charset="0"/>
                <a:cs typeface="Calibri" pitchFamily="34" charset="0"/>
              </a:rPr>
              <a:t>Introduction </a:t>
            </a:r>
            <a:r>
              <a:rPr lang="en-GB" sz="4800" dirty="0" smtClean="0">
                <a:solidFill>
                  <a:schemeClr val="accent6"/>
                </a:solidFill>
                <a:latin typeface="Calibri" pitchFamily="34" charset="0"/>
                <a:cs typeface="Calibri" pitchFamily="34" charset="0"/>
              </a:rPr>
              <a:t>D</a:t>
            </a:r>
            <a:r>
              <a:rPr lang="en-GB" sz="4800" dirty="0" smtClean="0">
                <a:latin typeface="Calibri" pitchFamily="34" charset="0"/>
                <a:cs typeface="Calibri" pitchFamily="34" charset="0"/>
              </a:rPr>
              <a:t>ata </a:t>
            </a:r>
            <a:r>
              <a:rPr lang="en-GB" sz="4800" dirty="0" smtClean="0">
                <a:solidFill>
                  <a:schemeClr val="accent6"/>
                </a:solidFill>
                <a:latin typeface="Calibri" pitchFamily="34" charset="0"/>
                <a:cs typeface="Calibri" pitchFamily="34" charset="0"/>
              </a:rPr>
              <a:t>Management Planning</a:t>
            </a:r>
            <a:br>
              <a:rPr lang="en-GB" sz="4800" dirty="0" smtClean="0">
                <a:solidFill>
                  <a:schemeClr val="accent6"/>
                </a:solidFill>
                <a:latin typeface="Calibri" pitchFamily="34" charset="0"/>
                <a:cs typeface="Calibri" pitchFamily="34" charset="0"/>
              </a:rPr>
            </a:br>
            <a:endParaRPr lang="en-GB" sz="4800" dirty="0">
              <a:solidFill>
                <a:schemeClr val="accent6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5536" y="3573016"/>
            <a:ext cx="8381291" cy="1438672"/>
          </a:xfrm>
        </p:spPr>
        <p:txBody>
          <a:bodyPr/>
          <a:lstStyle/>
          <a:p>
            <a:pPr algn="ctr"/>
            <a:r>
              <a:rPr lang="en-GB" sz="2400" dirty="0" smtClean="0">
                <a:solidFill>
                  <a:schemeClr val="accent2"/>
                </a:solidFill>
                <a:cs typeface="Calibri" pitchFamily="34" charset="0"/>
              </a:rPr>
              <a:t>Joy Davidson </a:t>
            </a:r>
          </a:p>
          <a:p>
            <a:pPr algn="ctr"/>
            <a:r>
              <a:rPr lang="en-GB" sz="2400" dirty="0" smtClean="0">
                <a:solidFill>
                  <a:schemeClr val="accent2"/>
                </a:solidFill>
                <a:cs typeface="Calibri" pitchFamily="34" charset="0"/>
              </a:rPr>
              <a:t>Digital Curation Centre</a:t>
            </a:r>
          </a:p>
          <a:p>
            <a:pPr algn="ctr"/>
            <a:endParaRPr lang="en-GB" sz="2400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4" name="Picture 7" descr="DCC_logo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6021288"/>
            <a:ext cx="3160535" cy="6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08304" y="6165304"/>
            <a:ext cx="1578243" cy="552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20688"/>
            <a:ext cx="8839200" cy="719609"/>
          </a:xfrm>
        </p:spPr>
        <p:txBody>
          <a:bodyPr/>
          <a:lstStyle/>
          <a:p>
            <a:pPr eaLnBrk="1" hangingPunct="1"/>
            <a:r>
              <a:rPr lang="en-US" dirty="0" smtClean="0">
                <a:ea typeface="ＭＳ Ｐゴシック" pitchFamily="34" charset="-128"/>
              </a:rPr>
              <a:t>What is a DMP?</a:t>
            </a:r>
            <a:endParaRPr lang="en-GB" dirty="0" smtClean="0">
              <a:ea typeface="ＭＳ Ｐゴシック" pitchFamily="34" charset="-128"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1700808"/>
            <a:ext cx="8496944" cy="4608512"/>
          </a:xfrm>
        </p:spPr>
        <p:txBody>
          <a:bodyPr/>
          <a:lstStyle/>
          <a:p>
            <a:pPr>
              <a:spcAft>
                <a:spcPts val="1200"/>
              </a:spcAft>
              <a:buFontTx/>
              <a:buNone/>
            </a:pPr>
            <a:r>
              <a:rPr lang="en-US" sz="2400" dirty="0" smtClean="0">
                <a:ea typeface="ＭＳ Ｐゴシック" pitchFamily="34" charset="-128"/>
              </a:rPr>
              <a:t>A short plan that outlines </a:t>
            </a:r>
          </a:p>
          <a:p>
            <a:pPr>
              <a:spcAft>
                <a:spcPts val="2400"/>
              </a:spcAft>
            </a:pPr>
            <a:r>
              <a:rPr lang="en-US" sz="2400" dirty="0" smtClean="0">
                <a:ea typeface="ＭＳ Ｐゴシック" pitchFamily="34" charset="-128"/>
              </a:rPr>
              <a:t>what data you will create and how</a:t>
            </a:r>
          </a:p>
          <a:p>
            <a:pPr>
              <a:spcAft>
                <a:spcPts val="0"/>
              </a:spcAft>
            </a:pPr>
            <a:r>
              <a:rPr lang="en-US" sz="2400" dirty="0" smtClean="0">
                <a:ea typeface="ＭＳ Ｐゴシック" pitchFamily="34" charset="-128"/>
              </a:rPr>
              <a:t>how you will manage it </a:t>
            </a:r>
            <a:r>
              <a:rPr lang="en-US" dirty="0" smtClean="0">
                <a:ea typeface="ＭＳ Ｐゴシック" pitchFamily="34" charset="-128"/>
              </a:rPr>
              <a:t>                                      </a:t>
            </a:r>
          </a:p>
          <a:p>
            <a:pPr>
              <a:spcAft>
                <a:spcPts val="2400"/>
              </a:spcAft>
              <a:buNone/>
            </a:pPr>
            <a:r>
              <a:rPr lang="en-US" dirty="0" smtClean="0">
                <a:ea typeface="ＭＳ Ｐゴシック" pitchFamily="34" charset="-128"/>
              </a:rPr>
              <a:t>    </a:t>
            </a:r>
            <a:r>
              <a:rPr lang="en-US" sz="2400" dirty="0" smtClean="0">
                <a:ea typeface="ＭＳ Ｐゴシック" pitchFamily="34" charset="-128"/>
              </a:rPr>
              <a:t>(storage, back-up, access…)</a:t>
            </a:r>
          </a:p>
          <a:p>
            <a:pPr>
              <a:spcAft>
                <a:spcPts val="2400"/>
              </a:spcAft>
            </a:pPr>
            <a:r>
              <a:rPr lang="en-US" sz="2400" dirty="0" smtClean="0">
                <a:ea typeface="ＭＳ Ｐゴシック" pitchFamily="34" charset="-128"/>
              </a:rPr>
              <a:t>plans for data sharing and preservation</a:t>
            </a:r>
          </a:p>
          <a:p>
            <a:pPr marL="0">
              <a:spcBef>
                <a:spcPts val="1800"/>
              </a:spcBef>
              <a:spcAft>
                <a:spcPts val="0"/>
              </a:spcAft>
              <a:buNone/>
            </a:pPr>
            <a:r>
              <a:rPr lang="en-GB" sz="2400" dirty="0" smtClean="0">
                <a:ea typeface="ＭＳ Ｐゴシック" pitchFamily="34" charset="-128"/>
              </a:rPr>
              <a:t>DMPs are often submitted as part of grant applications, but are useful whenever you’re creating data.</a:t>
            </a:r>
          </a:p>
          <a:p>
            <a:pPr>
              <a:spcAft>
                <a:spcPts val="2400"/>
              </a:spcAft>
            </a:pPr>
            <a:endParaRPr lang="en-US" sz="2400" dirty="0" smtClean="0">
              <a:ea typeface="ＭＳ Ｐゴシック" pitchFamily="34" charset="-128"/>
            </a:endParaRPr>
          </a:p>
          <a:p>
            <a:pPr>
              <a:spcAft>
                <a:spcPts val="2400"/>
              </a:spcAft>
              <a:buNone/>
            </a:pPr>
            <a:endParaRPr lang="en-US" sz="2400" dirty="0" smtClean="0">
              <a:ea typeface="ＭＳ Ｐゴシック" pitchFamily="34" charset="-128"/>
            </a:endParaRPr>
          </a:p>
          <a:p>
            <a:endParaRPr lang="en-US" sz="2400" dirty="0" smtClean="0">
              <a:ea typeface="ＭＳ Ｐゴシック" pitchFamily="34" charset="-128"/>
            </a:endParaRPr>
          </a:p>
        </p:txBody>
      </p:sp>
      <p:graphicFrame>
        <p:nvGraphicFramePr>
          <p:cNvPr id="7" name="Diagram 6"/>
          <p:cNvGraphicFramePr/>
          <p:nvPr/>
        </p:nvGraphicFramePr>
        <p:xfrm>
          <a:off x="6444208" y="2132856"/>
          <a:ext cx="2281471" cy="2160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6203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76672"/>
            <a:ext cx="8839200" cy="1143000"/>
          </a:xfrm>
        </p:spPr>
        <p:txBody>
          <a:bodyPr/>
          <a:lstStyle/>
          <a:p>
            <a:r>
              <a:rPr lang="en-GB" dirty="0" smtClean="0"/>
              <a:t>Why develop a DMP?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844824"/>
            <a:ext cx="8496944" cy="4448472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2800" dirty="0" smtClean="0"/>
              <a:t>to help you plan to share your data appropriately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GB" sz="2800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2800" dirty="0"/>
              <a:t>to anticipate and avoid problems e.g. data loss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GB" sz="2800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2800" dirty="0"/>
              <a:t>to comply with funders requirements...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GB" sz="2800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2800" dirty="0" smtClean="0"/>
              <a:t>to provide guidelines for everyone working on the project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GB" sz="2800" dirty="0" smtClean="0"/>
          </a:p>
        </p:txBody>
      </p:sp>
    </p:spTree>
    <p:extLst>
      <p:ext uri="{BB962C8B-B14F-4D97-AF65-F5344CB8AC3E}">
        <p14:creationId xmlns:p14="http://schemas.microsoft.com/office/powerpoint/2010/main" val="4283449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itle 1"/>
          <p:cNvSpPr>
            <a:spLocks noGrp="1"/>
          </p:cNvSpPr>
          <p:nvPr>
            <p:ph type="title" idx="4294967295"/>
          </p:nvPr>
        </p:nvSpPr>
        <p:spPr bwMode="auto">
          <a:xfrm>
            <a:off x="-2860" y="620688"/>
            <a:ext cx="9146860" cy="115212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>
            <a:noAutofit/>
          </a:bodyPr>
          <a:lstStyle/>
          <a:p>
            <a:pPr eaLnBrk="1" hangingPunct="1"/>
            <a:r>
              <a:rPr lang="en-GB" sz="3600" dirty="0"/>
              <a:t>They typically want a </a:t>
            </a:r>
            <a:r>
              <a:rPr lang="en-GB" sz="3600" dirty="0" smtClean="0"/>
              <a:t>short (c.1-2pp)  </a:t>
            </a:r>
            <a:r>
              <a:rPr lang="en-GB" sz="3600" dirty="0"/>
              <a:t>statement </a:t>
            </a:r>
            <a:r>
              <a:rPr lang="en-GB" sz="3600" dirty="0" smtClean="0"/>
              <a:t>covering:</a:t>
            </a:r>
            <a:endParaRPr lang="en-GB" sz="3600" dirty="0"/>
          </a:p>
        </p:txBody>
      </p:sp>
      <p:sp>
        <p:nvSpPr>
          <p:cNvPr id="47106" name="Rectangle 5"/>
          <p:cNvSpPr>
            <a:spLocks noChangeArrowheads="1"/>
          </p:cNvSpPr>
          <p:nvPr/>
        </p:nvSpPr>
        <p:spPr bwMode="auto">
          <a:xfrm>
            <a:off x="-1" y="1988840"/>
            <a:ext cx="9144001" cy="4176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914400" lvl="1" indent="-457200" eaLnBrk="0" hangingPunct="0">
              <a:lnSpc>
                <a:spcPct val="85000"/>
              </a:lnSpc>
              <a:spcBef>
                <a:spcPts val="600"/>
              </a:spcBef>
              <a:spcAft>
                <a:spcPts val="600"/>
              </a:spcAft>
              <a:buClr>
                <a:srgbClr val="FF6600"/>
              </a:buClr>
              <a:buSzPct val="100000"/>
              <a:buFont typeface="Arial" pitchFamily="34" charset="0"/>
              <a:buNone/>
            </a:pPr>
            <a:endParaRPr lang="en-GB" sz="600" dirty="0">
              <a:solidFill>
                <a:srgbClr val="000000"/>
              </a:solidFill>
              <a:latin typeface="Arial" pitchFamily="34" charset="0"/>
            </a:endParaRPr>
          </a:p>
          <a:p>
            <a:pPr marL="914400" lvl="1" indent="-457200" eaLnBrk="0" hangingPunct="0">
              <a:lnSpc>
                <a:spcPct val="200000"/>
              </a:lnSpc>
              <a:buClr>
                <a:schemeClr val="accent1"/>
              </a:buClr>
              <a:buSzPct val="100000"/>
              <a:buFont typeface="Wingdings" pitchFamily="2" charset="2"/>
              <a:buChar char="§"/>
            </a:pPr>
            <a:r>
              <a:rPr lang="en-GB" sz="2400" dirty="0">
                <a:solidFill>
                  <a:schemeClr val="accent2"/>
                </a:solidFill>
              </a:rPr>
              <a:t>What data will be </a:t>
            </a:r>
            <a:r>
              <a:rPr lang="en-GB" sz="2400" dirty="0" smtClean="0">
                <a:solidFill>
                  <a:schemeClr val="accent2"/>
                </a:solidFill>
              </a:rPr>
              <a:t>created </a:t>
            </a:r>
            <a:r>
              <a:rPr lang="en-GB" sz="2400" dirty="0">
                <a:solidFill>
                  <a:schemeClr val="accent2"/>
                </a:solidFill>
              </a:rPr>
              <a:t>(format, types, </a:t>
            </a:r>
            <a:r>
              <a:rPr lang="en-GB" sz="2400" dirty="0" smtClean="0">
                <a:solidFill>
                  <a:schemeClr val="accent2"/>
                </a:solidFill>
              </a:rPr>
              <a:t>volume...)</a:t>
            </a:r>
          </a:p>
          <a:p>
            <a:pPr marL="914400" lvl="1" indent="-457200" eaLnBrk="0" hangingPunct="0">
              <a:lnSpc>
                <a:spcPct val="200000"/>
              </a:lnSpc>
              <a:buClr>
                <a:schemeClr val="accent1"/>
              </a:buClr>
              <a:buSzPct val="100000"/>
              <a:buFont typeface="Wingdings" pitchFamily="2" charset="2"/>
              <a:buChar char="§"/>
            </a:pPr>
            <a:r>
              <a:rPr lang="en-GB" sz="2400" dirty="0" smtClean="0">
                <a:solidFill>
                  <a:schemeClr val="accent2"/>
                </a:solidFill>
              </a:rPr>
              <a:t>Standards and methodologies to be used (incl. metadata)</a:t>
            </a:r>
          </a:p>
          <a:p>
            <a:pPr marL="914400" lvl="1" indent="-457200" eaLnBrk="0" hangingPunct="0">
              <a:lnSpc>
                <a:spcPct val="200000"/>
              </a:lnSpc>
              <a:buClr>
                <a:schemeClr val="accent1"/>
              </a:buClr>
              <a:buSzPct val="100000"/>
              <a:buFont typeface="Wingdings" pitchFamily="2" charset="2"/>
              <a:buChar char="§"/>
            </a:pPr>
            <a:r>
              <a:rPr lang="en-GB" sz="2400" dirty="0" smtClean="0">
                <a:solidFill>
                  <a:schemeClr val="accent2"/>
                </a:solidFill>
              </a:rPr>
              <a:t>How ethics </a:t>
            </a:r>
            <a:r>
              <a:rPr lang="en-GB" sz="2400" dirty="0">
                <a:solidFill>
                  <a:schemeClr val="accent2"/>
                </a:solidFill>
              </a:rPr>
              <a:t>and Intellectual </a:t>
            </a:r>
            <a:r>
              <a:rPr lang="en-GB" sz="2400" dirty="0" smtClean="0">
                <a:solidFill>
                  <a:schemeClr val="accent2"/>
                </a:solidFill>
              </a:rPr>
              <a:t>Property will be addressed</a:t>
            </a:r>
            <a:endParaRPr lang="en-GB" sz="2400" dirty="0">
              <a:solidFill>
                <a:schemeClr val="accent2"/>
              </a:solidFill>
            </a:endParaRPr>
          </a:p>
          <a:p>
            <a:pPr marL="914400" lvl="1" indent="-457200" eaLnBrk="0" hangingPunct="0">
              <a:lnSpc>
                <a:spcPct val="200000"/>
              </a:lnSpc>
              <a:buClr>
                <a:schemeClr val="accent1"/>
              </a:buClr>
              <a:buSzPct val="100000"/>
              <a:buFont typeface="Wingdings" pitchFamily="2" charset="2"/>
              <a:buChar char="§"/>
            </a:pPr>
            <a:r>
              <a:rPr lang="en-GB" sz="2400" dirty="0" smtClean="0">
                <a:solidFill>
                  <a:schemeClr val="accent2"/>
                </a:solidFill>
              </a:rPr>
              <a:t>Plans </a:t>
            </a:r>
            <a:r>
              <a:rPr lang="en-GB" sz="2400" dirty="0">
                <a:solidFill>
                  <a:schemeClr val="accent2"/>
                </a:solidFill>
              </a:rPr>
              <a:t>for data sharing and </a:t>
            </a:r>
            <a:r>
              <a:rPr lang="en-GB" sz="2400" dirty="0" smtClean="0">
                <a:solidFill>
                  <a:schemeClr val="accent2"/>
                </a:solidFill>
              </a:rPr>
              <a:t>access </a:t>
            </a:r>
            <a:endParaRPr lang="en-GB" sz="2400" dirty="0">
              <a:solidFill>
                <a:schemeClr val="accent2"/>
              </a:solidFill>
            </a:endParaRPr>
          </a:p>
          <a:p>
            <a:pPr marL="914400" lvl="1" indent="-457200" eaLnBrk="0" hangingPunct="0">
              <a:lnSpc>
                <a:spcPct val="200000"/>
              </a:lnSpc>
              <a:buClr>
                <a:schemeClr val="accent1"/>
              </a:buClr>
              <a:buSzPct val="100000"/>
              <a:buFont typeface="Wingdings" pitchFamily="2" charset="2"/>
              <a:buChar char="§"/>
            </a:pPr>
            <a:r>
              <a:rPr lang="en-GB" sz="2400" dirty="0" smtClean="0">
                <a:solidFill>
                  <a:schemeClr val="accent2"/>
                </a:solidFill>
              </a:rPr>
              <a:t>Strategy </a:t>
            </a:r>
            <a:r>
              <a:rPr lang="en-GB" sz="2400" dirty="0">
                <a:solidFill>
                  <a:schemeClr val="accent2"/>
                </a:solidFill>
              </a:rPr>
              <a:t>for long-term </a:t>
            </a:r>
            <a:r>
              <a:rPr lang="en-GB" sz="2400" dirty="0" smtClean="0">
                <a:solidFill>
                  <a:schemeClr val="accent2"/>
                </a:solidFill>
              </a:rPr>
              <a:t>preservation</a:t>
            </a:r>
            <a:endParaRPr lang="en-GB" sz="2400" dirty="0">
              <a:solidFill>
                <a:schemeClr val="accent2"/>
              </a:solidFill>
            </a:endParaRPr>
          </a:p>
        </p:txBody>
      </p:sp>
      <p:pic>
        <p:nvPicPr>
          <p:cNvPr id="47107" name="Picture 6"/>
          <p:cNvPicPr>
            <a:picLocks noChangeAspect="1" noChangeArrowheads="1"/>
          </p:cNvPicPr>
          <p:nvPr/>
        </p:nvPicPr>
        <p:blipFill>
          <a:blip r:embed="rId3" cstate="print"/>
          <a:srcRect l="46825" t="25899" r="2238" b="20233"/>
          <a:stretch>
            <a:fillRect/>
          </a:stretch>
        </p:blipFill>
        <p:spPr bwMode="auto">
          <a:xfrm>
            <a:off x="7258591" y="4653136"/>
            <a:ext cx="1849913" cy="17916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36317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9512" y="1844824"/>
            <a:ext cx="2952328" cy="4032448"/>
          </a:xfrm>
        </p:spPr>
        <p:txBody>
          <a:bodyPr/>
          <a:lstStyle/>
          <a:p>
            <a:pPr>
              <a:buNone/>
            </a:pPr>
            <a:r>
              <a:rPr lang="en-GB" sz="2400" b="1" dirty="0" smtClean="0"/>
              <a:t>Data sharing plan</a:t>
            </a:r>
          </a:p>
          <a:p>
            <a:pPr>
              <a:buNone/>
            </a:pPr>
            <a:endParaRPr lang="en-GB" sz="500" dirty="0" smtClean="0"/>
          </a:p>
          <a:p>
            <a:pPr>
              <a:buNone/>
            </a:pPr>
            <a:r>
              <a:rPr lang="en-GB" sz="2000" dirty="0" smtClean="0"/>
              <a:t>Covering:</a:t>
            </a:r>
            <a:endParaRPr lang="en-GB" sz="800" b="1" dirty="0" smtClean="0"/>
          </a:p>
          <a:p>
            <a:r>
              <a:rPr lang="en-GB" sz="2000" dirty="0" smtClean="0"/>
              <a:t>Dataset</a:t>
            </a:r>
          </a:p>
          <a:p>
            <a:r>
              <a:rPr lang="en-GB" sz="2000" dirty="0" smtClean="0"/>
              <a:t>Standards</a:t>
            </a:r>
          </a:p>
          <a:p>
            <a:r>
              <a:rPr lang="en-GB" sz="2000" dirty="0" smtClean="0"/>
              <a:t>Metadata</a:t>
            </a:r>
          </a:p>
          <a:p>
            <a:r>
              <a:rPr lang="en-GB" sz="2000" dirty="0" smtClean="0"/>
              <a:t>Preservation</a:t>
            </a:r>
          </a:p>
          <a:p>
            <a:r>
              <a:rPr lang="en-GB" sz="2000" dirty="0" smtClean="0"/>
              <a:t>Data sharing</a:t>
            </a:r>
          </a:p>
          <a:p>
            <a:pPr lvl="1"/>
            <a:r>
              <a:rPr lang="en-GB" sz="1800" dirty="0" smtClean="0"/>
              <a:t>method</a:t>
            </a:r>
          </a:p>
          <a:p>
            <a:pPr lvl="1"/>
            <a:r>
              <a:rPr lang="en-GB" sz="1800" dirty="0" smtClean="0"/>
              <a:t>timescale</a:t>
            </a:r>
          </a:p>
          <a:p>
            <a:pPr lvl="1"/>
            <a:r>
              <a:rPr lang="en-GB" sz="1800" dirty="0" smtClean="0"/>
              <a:t>restrictions</a:t>
            </a:r>
          </a:p>
          <a:p>
            <a:pPr lvl="1"/>
            <a:r>
              <a:rPr lang="en-GB" sz="1800" dirty="0" smtClean="0"/>
              <a:t>agreements</a:t>
            </a:r>
            <a:endParaRPr lang="en-GB" sz="18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6156176" y="1916832"/>
            <a:ext cx="2736304" cy="3960440"/>
          </a:xfrm>
        </p:spPr>
        <p:txBody>
          <a:bodyPr/>
          <a:lstStyle/>
          <a:p>
            <a:pPr>
              <a:buNone/>
            </a:pPr>
            <a:r>
              <a:rPr lang="en-GB" sz="2400" b="1" kern="1200" dirty="0" smtClean="0"/>
              <a:t>Data Mgmt Plan</a:t>
            </a:r>
          </a:p>
          <a:p>
            <a:pPr>
              <a:buNone/>
            </a:pPr>
            <a:endParaRPr lang="en-GB" sz="500" kern="1200" dirty="0" smtClean="0"/>
          </a:p>
          <a:p>
            <a:pPr>
              <a:buNone/>
            </a:pPr>
            <a:r>
              <a:rPr lang="en-GB" sz="2000" kern="1200" dirty="0" smtClean="0"/>
              <a:t>Covering:</a:t>
            </a:r>
          </a:p>
          <a:p>
            <a:r>
              <a:rPr lang="en-GB" sz="2000" kern="1200" dirty="0" smtClean="0"/>
              <a:t>Data</a:t>
            </a:r>
          </a:p>
          <a:p>
            <a:r>
              <a:rPr lang="en-GB" sz="2000" kern="1200" dirty="0" smtClean="0"/>
              <a:t>Data collection</a:t>
            </a:r>
          </a:p>
          <a:p>
            <a:r>
              <a:rPr lang="en-GB" sz="2000" kern="1200" dirty="0" smtClean="0"/>
              <a:t>Management</a:t>
            </a:r>
          </a:p>
          <a:p>
            <a:r>
              <a:rPr lang="en-GB" sz="2000" kern="1200" dirty="0" smtClean="0"/>
              <a:t>Security</a:t>
            </a:r>
          </a:p>
          <a:p>
            <a:r>
              <a:rPr lang="en-GB" sz="2000" kern="1200" dirty="0" smtClean="0"/>
              <a:t>Data sharing</a:t>
            </a:r>
          </a:p>
          <a:p>
            <a:r>
              <a:rPr lang="en-GB" sz="2000" kern="1200" dirty="0" smtClean="0"/>
              <a:t>Responsibilities</a:t>
            </a:r>
          </a:p>
          <a:p>
            <a:r>
              <a:rPr lang="en-GB" sz="2000" kern="1200" dirty="0" smtClean="0"/>
              <a:t>Related policies</a:t>
            </a:r>
          </a:p>
          <a:p>
            <a:r>
              <a:rPr lang="en-GB" sz="2000" kern="1200" dirty="0" smtClean="0"/>
              <a:t>Admin details</a:t>
            </a:r>
          </a:p>
          <a:p>
            <a:pPr>
              <a:buNone/>
            </a:pPr>
            <a:endParaRPr lang="en-GB" sz="2000" kern="1200" dirty="0" smtClean="0"/>
          </a:p>
        </p:txBody>
      </p:sp>
      <p:sp>
        <p:nvSpPr>
          <p:cNvPr id="6" name="Content Placeholder 3"/>
          <p:cNvSpPr txBox="1">
            <a:spLocks/>
          </p:cNvSpPr>
          <p:nvPr/>
        </p:nvSpPr>
        <p:spPr bwMode="auto">
          <a:xfrm>
            <a:off x="3131840" y="1916832"/>
            <a:ext cx="2808312" cy="3960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tabLst/>
              <a:defRPr/>
            </a:pPr>
            <a:r>
              <a:rPr lang="en-GB" sz="2400" b="1" dirty="0" smtClean="0">
                <a:solidFill>
                  <a:schemeClr val="accent6"/>
                </a:solidFill>
                <a:latin typeface="Arial" pitchFamily="34" charset="0"/>
              </a:rPr>
              <a:t>Data Mgmt Plan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buFont typeface="Arial" pitchFamily="34" charset="0"/>
              <a:buChar char="•"/>
              <a:tabLst/>
              <a:defRPr/>
            </a:pPr>
            <a:endParaRPr lang="en-GB" sz="500" dirty="0" smtClean="0">
              <a:ea typeface="ＭＳ Ｐゴシック" charset="-128"/>
              <a:cs typeface="ＭＳ Ｐゴシック" charset="-128"/>
            </a:endParaRPr>
          </a:p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</a:pPr>
            <a:r>
              <a:rPr lang="en-GB" sz="2000" dirty="0" smtClean="0">
                <a:solidFill>
                  <a:schemeClr val="accent6"/>
                </a:solidFill>
                <a:latin typeface="Arial" pitchFamily="34" charset="0"/>
              </a:rPr>
              <a:t>Covering: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" pitchFamily="2" charset="2"/>
              <a:buChar char="§"/>
              <a:tabLst/>
              <a:defRPr/>
            </a:pPr>
            <a:r>
              <a:rPr lang="en-GB" sz="2000" dirty="0" smtClean="0">
                <a:solidFill>
                  <a:schemeClr val="accent6"/>
                </a:solidFill>
                <a:latin typeface="Arial" pitchFamily="34" charset="0"/>
              </a:rPr>
              <a:t>Data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" pitchFamily="2" charset="2"/>
              <a:buChar char="§"/>
              <a:tabLst/>
              <a:defRPr/>
            </a:pPr>
            <a:r>
              <a:rPr lang="en-GB" sz="2000" dirty="0" smtClean="0">
                <a:solidFill>
                  <a:schemeClr val="accent6"/>
                </a:solidFill>
                <a:latin typeface="Arial" pitchFamily="34" charset="0"/>
              </a:rPr>
              <a:t>Data sharing</a:t>
            </a:r>
          </a:p>
          <a:p>
            <a:pPr marL="800100" lvl="1" indent="-3429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</a:pPr>
            <a:r>
              <a:rPr lang="en-GB" sz="2000" dirty="0" smtClean="0">
                <a:solidFill>
                  <a:schemeClr val="accent6"/>
                </a:solidFill>
                <a:latin typeface="Arial" pitchFamily="34" charset="0"/>
              </a:rPr>
              <a:t>when?</a:t>
            </a:r>
          </a:p>
          <a:p>
            <a:pPr marL="800100" lvl="1" indent="-3429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</a:pPr>
            <a:r>
              <a:rPr lang="en-GB" sz="2000" dirty="0" smtClean="0">
                <a:solidFill>
                  <a:schemeClr val="accent6"/>
                </a:solidFill>
                <a:latin typeface="Arial" pitchFamily="34" charset="0"/>
              </a:rPr>
              <a:t>where?</a:t>
            </a:r>
          </a:p>
          <a:p>
            <a:pPr marL="800100" lvl="1" indent="-3429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</a:pPr>
            <a:r>
              <a:rPr lang="en-GB" sz="2000" dirty="0" smtClean="0">
                <a:solidFill>
                  <a:schemeClr val="accent6"/>
                </a:solidFill>
                <a:latin typeface="Arial" pitchFamily="34" charset="0"/>
              </a:rPr>
              <a:t>how?</a:t>
            </a:r>
          </a:p>
          <a:p>
            <a:pPr marL="800100" lvl="1" indent="-3429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</a:pPr>
            <a:r>
              <a:rPr lang="en-GB" sz="2000" dirty="0" smtClean="0">
                <a:solidFill>
                  <a:schemeClr val="accent6"/>
                </a:solidFill>
                <a:latin typeface="Arial" pitchFamily="34" charset="0"/>
              </a:rPr>
              <a:t>restrictions?</a:t>
            </a:r>
          </a:p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</a:pPr>
            <a:r>
              <a:rPr lang="en-GB" sz="2000" dirty="0" smtClean="0">
                <a:solidFill>
                  <a:schemeClr val="accent6"/>
                </a:solidFill>
                <a:latin typeface="Arial" pitchFamily="34" charset="0"/>
              </a:rPr>
              <a:t>Preservation</a:t>
            </a:r>
          </a:p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</a:pPr>
            <a:r>
              <a:rPr lang="en-GB" sz="2000" dirty="0" smtClean="0">
                <a:solidFill>
                  <a:schemeClr val="accent6"/>
                </a:solidFill>
                <a:latin typeface="Arial" pitchFamily="34" charset="0"/>
              </a:rPr>
              <a:t>Resources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tabLst/>
              <a:defRPr/>
            </a:pPr>
            <a:endParaRPr lang="en-GB" sz="2400" b="1" dirty="0" smtClean="0">
              <a:ea typeface="ＭＳ Ｐゴシック" charset="-128"/>
              <a:cs typeface="ＭＳ Ｐゴシック" charset="-128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tabLst/>
              <a:defRPr/>
            </a:pPr>
            <a:endParaRPr lang="en-GB" sz="2400" b="1" dirty="0">
              <a:ea typeface="ＭＳ Ｐゴシック" charset="-128"/>
              <a:cs typeface="ＭＳ Ｐゴシック" charset="-128"/>
            </a:endParaRPr>
          </a:p>
        </p:txBody>
      </p:sp>
      <p:pic>
        <p:nvPicPr>
          <p:cNvPr id="7" name="Picture 12" descr="MRC: Medical Research Council: Leading science for better health"/>
          <p:cNvPicPr>
            <a:picLocks noChangeAspect="1" noChangeArrowheads="1"/>
          </p:cNvPicPr>
          <p:nvPr/>
        </p:nvPicPr>
        <p:blipFill>
          <a:blip r:embed="rId3" cstate="print"/>
          <a:srcRect r="69953"/>
          <a:stretch>
            <a:fillRect/>
          </a:stretch>
        </p:blipFill>
        <p:spPr bwMode="auto">
          <a:xfrm>
            <a:off x="6660232" y="692696"/>
            <a:ext cx="2016224" cy="864108"/>
          </a:xfrm>
          <a:prstGeom prst="rect">
            <a:avLst/>
          </a:prstGeom>
          <a:noFill/>
        </p:spPr>
      </p:pic>
      <p:pic>
        <p:nvPicPr>
          <p:cNvPr id="8" name="Picture 6" descr="CRUK 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3528" y="548680"/>
            <a:ext cx="2548120" cy="987549"/>
          </a:xfrm>
          <a:prstGeom prst="rect">
            <a:avLst/>
          </a:prstGeom>
          <a:noFill/>
        </p:spPr>
      </p:pic>
      <p:pic>
        <p:nvPicPr>
          <p:cNvPr id="9" name="Picture 16" descr="Wellcome Trust"/>
          <p:cNvPicPr>
            <a:picLocks noChangeAspect="1" noChangeArrowheads="1"/>
          </p:cNvPicPr>
          <p:nvPr/>
        </p:nvPicPr>
        <p:blipFill>
          <a:blip r:embed="rId5" cstate="print"/>
          <a:srcRect r="60966" b="7806"/>
          <a:stretch>
            <a:fillRect/>
          </a:stretch>
        </p:blipFill>
        <p:spPr bwMode="auto">
          <a:xfrm>
            <a:off x="3203848" y="836712"/>
            <a:ext cx="2950564" cy="576064"/>
          </a:xfrm>
          <a:prstGeom prst="rect">
            <a:avLst/>
          </a:prstGeom>
          <a:noFill/>
        </p:spPr>
      </p:pic>
      <p:sp>
        <p:nvSpPr>
          <p:cNvPr id="2" name="Oval 1"/>
          <p:cNvSpPr/>
          <p:nvPr/>
        </p:nvSpPr>
        <p:spPr bwMode="auto">
          <a:xfrm>
            <a:off x="6516216" y="4581128"/>
            <a:ext cx="2160240" cy="36004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rgbClr val="FE9914"/>
              </a:solidFill>
              <a:effectLst/>
              <a:latin typeface="Arial" charset="0"/>
            </a:endParaRPr>
          </a:p>
        </p:txBody>
      </p:sp>
      <p:sp>
        <p:nvSpPr>
          <p:cNvPr id="4" name="Oval 3"/>
          <p:cNvSpPr/>
          <p:nvPr/>
        </p:nvSpPr>
        <p:spPr bwMode="auto">
          <a:xfrm>
            <a:off x="6660232" y="4653136"/>
            <a:ext cx="1728192" cy="288032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rgbClr val="FE9914"/>
              </a:solidFill>
              <a:effectLst/>
              <a:latin typeface="Arial" charset="0"/>
            </a:endParaRPr>
          </a:p>
        </p:txBody>
      </p:sp>
      <p:sp>
        <p:nvSpPr>
          <p:cNvPr id="10" name="Oval 9"/>
          <p:cNvSpPr/>
          <p:nvPr/>
        </p:nvSpPr>
        <p:spPr bwMode="auto">
          <a:xfrm>
            <a:off x="6372200" y="4581128"/>
            <a:ext cx="2376264" cy="864096"/>
          </a:xfrm>
          <a:prstGeom prst="ellipse">
            <a:avLst/>
          </a:prstGeom>
          <a:noFill/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  <p:sp>
        <p:nvSpPr>
          <p:cNvPr id="11" name="Oval 10"/>
          <p:cNvSpPr/>
          <p:nvPr/>
        </p:nvSpPr>
        <p:spPr bwMode="auto">
          <a:xfrm>
            <a:off x="107504" y="3068960"/>
            <a:ext cx="2758092" cy="720081"/>
          </a:xfrm>
          <a:prstGeom prst="ellipse">
            <a:avLst/>
          </a:prstGeom>
          <a:noFill/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  <p:sp>
        <p:nvSpPr>
          <p:cNvPr id="12" name="Oval 11"/>
          <p:cNvSpPr/>
          <p:nvPr/>
        </p:nvSpPr>
        <p:spPr bwMode="auto">
          <a:xfrm>
            <a:off x="3461654" y="4293096"/>
            <a:ext cx="2376264" cy="720080"/>
          </a:xfrm>
          <a:prstGeom prst="ellipse">
            <a:avLst/>
          </a:prstGeom>
          <a:noFill/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2960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620688"/>
            <a:ext cx="8644830" cy="788640"/>
          </a:xfrm>
        </p:spPr>
        <p:txBody>
          <a:bodyPr/>
          <a:lstStyle/>
          <a:p>
            <a:r>
              <a:rPr lang="en-GB" dirty="0" smtClean="0"/>
              <a:t>Some funders </a:t>
            </a:r>
            <a:r>
              <a:rPr lang="en-GB" b="1" dirty="0" smtClean="0"/>
              <a:t>don’t</a:t>
            </a:r>
            <a:r>
              <a:rPr lang="en-GB" dirty="0" smtClean="0"/>
              <a:t> ask for a DMP but still have expectations</a:t>
            </a:r>
            <a:endParaRPr lang="en-GB" dirty="0"/>
          </a:p>
        </p:txBody>
      </p:sp>
      <p:pic>
        <p:nvPicPr>
          <p:cNvPr id="6" name="Content Placeholder 5" descr="Capture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251520" y="3356992"/>
            <a:ext cx="4150081" cy="1800200"/>
          </a:xfrm>
        </p:spPr>
      </p:pic>
      <p:pic>
        <p:nvPicPr>
          <p:cNvPr id="4" name="Picture 20" descr="National Institute for Health Research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3528" y="1844824"/>
            <a:ext cx="3110746" cy="1296144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251520" y="5373216"/>
            <a:ext cx="41764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hlinkClick r:id="rId5"/>
              </a:rPr>
              <a:t>www.hta.ac.uk/funding/troubleshooting/index.html</a:t>
            </a: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4644008" y="2204864"/>
            <a:ext cx="417646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solidFill>
                  <a:schemeClr val="accent2"/>
                </a:solidFill>
              </a:rPr>
              <a:t>Researchers applying for an HTA grant should consider data sharing in their proposals</a:t>
            </a:r>
          </a:p>
          <a:p>
            <a:endParaRPr lang="en-GB" sz="2000" dirty="0" smtClean="0">
              <a:solidFill>
                <a:schemeClr val="accent2"/>
              </a:solidFill>
            </a:endParaRPr>
          </a:p>
          <a:p>
            <a:r>
              <a:rPr lang="en-GB" sz="2000" dirty="0" smtClean="0">
                <a:solidFill>
                  <a:schemeClr val="accent2"/>
                </a:solidFill>
              </a:rPr>
              <a:t>Don’t prescribe sharing but expect researchers to consider and plan for it as appropriate</a:t>
            </a:r>
          </a:p>
          <a:p>
            <a:endParaRPr lang="en-GB" sz="2000" dirty="0" smtClean="0">
              <a:solidFill>
                <a:schemeClr val="accent2"/>
              </a:solidFill>
            </a:endParaRPr>
          </a:p>
          <a:p>
            <a:r>
              <a:rPr lang="en-GB" sz="2000" dirty="0" smtClean="0">
                <a:solidFill>
                  <a:schemeClr val="accent2"/>
                </a:solidFill>
              </a:rPr>
              <a:t>Follow DOH Research Governance Framework and MRC guidelines for Good Research Practice</a:t>
            </a:r>
            <a:endParaRPr lang="en-GB" sz="20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3490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itle 1"/>
          <p:cNvSpPr>
            <a:spLocks noGrp="1"/>
          </p:cNvSpPr>
          <p:nvPr>
            <p:ph type="title" idx="4294967295"/>
          </p:nvPr>
        </p:nvSpPr>
        <p:spPr bwMode="auto">
          <a:xfrm>
            <a:off x="0" y="476672"/>
            <a:ext cx="9144000" cy="93610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>
            <a:noAutofit/>
          </a:bodyPr>
          <a:lstStyle/>
          <a:p>
            <a:pPr eaLnBrk="1" hangingPunct="1"/>
            <a:r>
              <a:rPr lang="en-GB" dirty="0" smtClean="0"/>
              <a:t>Tips for writing DMPs</a:t>
            </a:r>
            <a:endParaRPr lang="en-GB" dirty="0"/>
          </a:p>
        </p:txBody>
      </p:sp>
      <p:sp>
        <p:nvSpPr>
          <p:cNvPr id="47106" name="Rectangle 5"/>
          <p:cNvSpPr>
            <a:spLocks noChangeArrowheads="1"/>
          </p:cNvSpPr>
          <p:nvPr/>
        </p:nvSpPr>
        <p:spPr bwMode="auto">
          <a:xfrm>
            <a:off x="395536" y="1628800"/>
            <a:ext cx="8568952" cy="43924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914400" lvl="1" indent="-457200" eaLnBrk="0" hangingPunct="0">
              <a:lnSpc>
                <a:spcPct val="8500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100000"/>
              <a:buFont typeface="Arial" pitchFamily="34" charset="0"/>
              <a:buNone/>
            </a:pPr>
            <a:endParaRPr lang="en-GB" sz="600" dirty="0">
              <a:solidFill>
                <a:srgbClr val="000000"/>
              </a:solidFill>
              <a:latin typeface="Arial" pitchFamily="34" charset="0"/>
            </a:endParaRPr>
          </a:p>
          <a:p>
            <a:pPr marL="914400" lvl="1" indent="-457200" eaLnBrk="0" hangingPunct="0">
              <a:spcBef>
                <a:spcPts val="600"/>
              </a:spcBef>
              <a:spcAft>
                <a:spcPts val="2400"/>
              </a:spcAft>
              <a:buClr>
                <a:schemeClr val="accent1"/>
              </a:buClr>
              <a:buSzPct val="100000"/>
              <a:buFont typeface="Wingdings" pitchFamily="2" charset="2"/>
              <a:buChar char="§"/>
            </a:pPr>
            <a:r>
              <a:rPr lang="en-GB" sz="2400" dirty="0" smtClean="0">
                <a:solidFill>
                  <a:schemeClr val="accent2"/>
                </a:solidFill>
              </a:rPr>
              <a:t>Start early - don’t wait until the last minute to plan!</a:t>
            </a:r>
          </a:p>
          <a:p>
            <a:pPr marL="914400" lvl="1" indent="-457200" eaLnBrk="0" hangingPunct="0">
              <a:spcBef>
                <a:spcPts val="600"/>
              </a:spcBef>
              <a:spcAft>
                <a:spcPts val="2400"/>
              </a:spcAft>
              <a:buClr>
                <a:schemeClr val="accent1"/>
              </a:buClr>
              <a:buSzPct val="100000"/>
              <a:buFont typeface="Wingdings" pitchFamily="2" charset="2"/>
              <a:buChar char="§"/>
            </a:pPr>
            <a:r>
              <a:rPr lang="en-GB" sz="2400" dirty="0" smtClean="0">
                <a:solidFill>
                  <a:schemeClr val="accent2"/>
                </a:solidFill>
              </a:rPr>
              <a:t>Don’t write the plan in isolation - seek advice from colleagues, ethics</a:t>
            </a:r>
            <a:r>
              <a:rPr lang="en-GB" sz="2400" dirty="0">
                <a:solidFill>
                  <a:schemeClr val="accent2"/>
                </a:solidFill>
              </a:rPr>
              <a:t>, IT, library, </a:t>
            </a:r>
            <a:r>
              <a:rPr lang="en-GB" sz="2400" dirty="0" smtClean="0">
                <a:solidFill>
                  <a:schemeClr val="accent2"/>
                </a:solidFill>
              </a:rPr>
              <a:t>DP/</a:t>
            </a:r>
            <a:r>
              <a:rPr lang="en-GB" sz="2400" dirty="0" err="1" smtClean="0">
                <a:solidFill>
                  <a:schemeClr val="accent2"/>
                </a:solidFill>
              </a:rPr>
              <a:t>FoI</a:t>
            </a:r>
            <a:r>
              <a:rPr lang="en-GB" sz="2400" dirty="0" smtClean="0">
                <a:solidFill>
                  <a:schemeClr val="accent2"/>
                </a:solidFill>
              </a:rPr>
              <a:t>...</a:t>
            </a:r>
          </a:p>
          <a:p>
            <a:pPr marL="914400" lvl="1" indent="-457200" eaLnBrk="0" hangingPunct="0">
              <a:spcBef>
                <a:spcPts val="600"/>
              </a:spcBef>
              <a:spcAft>
                <a:spcPts val="2400"/>
              </a:spcAft>
              <a:buClr>
                <a:schemeClr val="accent1"/>
              </a:buClr>
              <a:buSzPct val="100000"/>
              <a:buFont typeface="Wingdings" pitchFamily="2" charset="2"/>
              <a:buChar char="§"/>
            </a:pPr>
            <a:r>
              <a:rPr lang="en-GB" sz="2400" dirty="0" smtClean="0">
                <a:solidFill>
                  <a:schemeClr val="accent2"/>
                </a:solidFill>
                <a:ea typeface="ＭＳ Ｐゴシック" pitchFamily="34" charset="-128"/>
              </a:rPr>
              <a:t>Be realistic - base plans on available skills &amp; support </a:t>
            </a:r>
          </a:p>
          <a:p>
            <a:pPr marL="914400" lvl="1" indent="-457200" eaLnBrk="0" hangingPunct="0">
              <a:spcBef>
                <a:spcPts val="600"/>
              </a:spcBef>
              <a:spcAft>
                <a:spcPts val="2400"/>
              </a:spcAft>
              <a:buClr>
                <a:schemeClr val="accent1"/>
              </a:buClr>
              <a:buSzPct val="100000"/>
              <a:buFont typeface="Wingdings" pitchFamily="2" charset="2"/>
              <a:buChar char="§"/>
            </a:pPr>
            <a:r>
              <a:rPr lang="en-GB" sz="2400" dirty="0" smtClean="0">
                <a:solidFill>
                  <a:schemeClr val="accent2"/>
                </a:solidFill>
              </a:rPr>
              <a:t>The plan will - and should - change over life of project</a:t>
            </a:r>
          </a:p>
          <a:p>
            <a:pPr marL="914400" lvl="1" indent="-457200" eaLnBrk="0" hangingPunct="0">
              <a:spcBef>
                <a:spcPts val="600"/>
              </a:spcBef>
              <a:spcAft>
                <a:spcPts val="2400"/>
              </a:spcAft>
              <a:buClr>
                <a:schemeClr val="accent1"/>
              </a:buClr>
              <a:buSzPct val="100000"/>
              <a:buFont typeface="Wingdings" pitchFamily="2" charset="2"/>
              <a:buChar char="§"/>
            </a:pPr>
            <a:r>
              <a:rPr lang="en-GB" sz="2400" dirty="0" smtClean="0">
                <a:solidFill>
                  <a:schemeClr val="accent2"/>
                </a:solidFill>
              </a:rPr>
              <a:t>Use plan as a communication tool with partners, funders and yourself!</a:t>
            </a:r>
            <a:endParaRPr lang="en-GB" sz="24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8105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403648" y="1268760"/>
            <a:ext cx="5832648" cy="914400"/>
          </a:xfrm>
        </p:spPr>
        <p:txBody>
          <a:bodyPr>
            <a:normAutofit/>
          </a:bodyPr>
          <a:lstStyle/>
          <a:p>
            <a:pPr algn="l" eaLnBrk="1" hangingPunct="1"/>
            <a:r>
              <a:rPr lang="en-GB" dirty="0" smtClean="0"/>
              <a:t>Thanks – any questions?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683568" y="3068960"/>
            <a:ext cx="7128792" cy="3384376"/>
          </a:xfrm>
        </p:spPr>
        <p:txBody>
          <a:bodyPr>
            <a:normAutofit lnSpcReduction="10000"/>
          </a:bodyPr>
          <a:lstStyle/>
          <a:p>
            <a:pPr eaLnBrk="1" hangingPunct="1">
              <a:buFontTx/>
              <a:buNone/>
            </a:pPr>
            <a:endParaRPr lang="en-GB" sz="2400" dirty="0" smtClean="0">
              <a:solidFill>
                <a:srgbClr val="FC6204"/>
              </a:solidFill>
            </a:endParaRPr>
          </a:p>
          <a:p>
            <a:pPr algn="ctr" eaLnBrk="1" hangingPunct="1">
              <a:buFontTx/>
              <a:buNone/>
            </a:pPr>
            <a:r>
              <a:rPr lang="en-GB" sz="2800" dirty="0" smtClean="0"/>
              <a:t>DCC guidance, tools and case studies:</a:t>
            </a:r>
          </a:p>
          <a:p>
            <a:pPr algn="ctr" eaLnBrk="1" hangingPunct="1">
              <a:buFontTx/>
              <a:buNone/>
            </a:pPr>
            <a:r>
              <a:rPr lang="en-GB" sz="2800" dirty="0" smtClean="0">
                <a:hlinkClick r:id="rId3"/>
              </a:rPr>
              <a:t>www.dcc.ac.uk/resources</a:t>
            </a:r>
            <a:endParaRPr lang="en-GB" sz="2800" dirty="0" smtClean="0"/>
          </a:p>
          <a:p>
            <a:pPr algn="ctr" eaLnBrk="1" hangingPunct="1">
              <a:buFontTx/>
              <a:buNone/>
            </a:pPr>
            <a:endParaRPr lang="en-GB" sz="3600" u="sng" dirty="0">
              <a:solidFill>
                <a:srgbClr val="0096E3"/>
              </a:solidFill>
            </a:endParaRPr>
          </a:p>
          <a:p>
            <a:pPr algn="ctr">
              <a:buNone/>
            </a:pPr>
            <a:r>
              <a:rPr lang="en-GB" sz="2800" dirty="0"/>
              <a:t>Follow us on </a:t>
            </a:r>
            <a:r>
              <a:rPr lang="en-GB" sz="2800" dirty="0" smtClean="0"/>
              <a:t>twitter:</a:t>
            </a:r>
          </a:p>
          <a:p>
            <a:pPr algn="ctr">
              <a:buNone/>
            </a:pPr>
            <a:r>
              <a:rPr lang="en-GB" sz="2800" dirty="0" smtClean="0"/>
              <a:t> </a:t>
            </a:r>
            <a:r>
              <a:rPr lang="en-GB" sz="2800" dirty="0"/>
              <a:t>@digitalcuration and #</a:t>
            </a:r>
            <a:r>
              <a:rPr lang="en-GB" sz="2800" dirty="0" err="1" smtClean="0"/>
              <a:t>ukdcc</a:t>
            </a:r>
            <a:endParaRPr lang="en-GB" sz="2800" dirty="0"/>
          </a:p>
          <a:p>
            <a:pPr eaLnBrk="1" hangingPunct="1">
              <a:buFontTx/>
              <a:buNone/>
            </a:pPr>
            <a:r>
              <a:rPr lang="en-GB" sz="2400" dirty="0" smtClean="0"/>
              <a:t>	</a:t>
            </a:r>
          </a:p>
          <a:p>
            <a:pPr eaLnBrk="1" hangingPunct="1">
              <a:buFontTx/>
              <a:buNone/>
            </a:pPr>
            <a:endParaRPr lang="en-GB" sz="2000" dirty="0" smtClean="0"/>
          </a:p>
          <a:p>
            <a:pPr eaLnBrk="1" hangingPunct="1">
              <a:buFontTx/>
              <a:buNone/>
            </a:pPr>
            <a:endParaRPr lang="en-GB" sz="2400" dirty="0" smtClean="0"/>
          </a:p>
        </p:txBody>
      </p:sp>
      <p:pic>
        <p:nvPicPr>
          <p:cNvPr id="4" name="Picture 1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101013" y="0"/>
            <a:ext cx="1042987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41276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Blank Presentatio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3399"/>
      </a:hlink>
      <a:folHlink>
        <a:srgbClr val="B2B2B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FE9914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FE9914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2083</TotalTime>
  <Words>375</Words>
  <Application>Microsoft Office PowerPoint</Application>
  <PresentationFormat>On-screen Show (4:3)</PresentationFormat>
  <Paragraphs>94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1_Blank Presentation</vt:lpstr>
      <vt:lpstr>Introduction Data Management Planning </vt:lpstr>
      <vt:lpstr>What is a DMP?</vt:lpstr>
      <vt:lpstr>Why develop a DMP?</vt:lpstr>
      <vt:lpstr>They typically want a short (c.1-2pp)  statement covering:</vt:lpstr>
      <vt:lpstr>PowerPoint Presentation</vt:lpstr>
      <vt:lpstr>Some funders don’t ask for a DMP but still have expectations</vt:lpstr>
      <vt:lpstr>Tips for writing DMPs</vt:lpstr>
      <vt:lpstr>Thanks – any questions?</vt:lpstr>
    </vt:vector>
  </TitlesOfParts>
  <Company>University of Glasgow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Research Data Management  for librarians</dc:title>
  <dc:creator>slj2z</dc:creator>
  <cp:lastModifiedBy>jd162a</cp:lastModifiedBy>
  <cp:revision>211</cp:revision>
  <cp:lastPrinted>2014-06-03T16:34:26Z</cp:lastPrinted>
  <dcterms:created xsi:type="dcterms:W3CDTF">2013-04-05T08:58:21Z</dcterms:created>
  <dcterms:modified xsi:type="dcterms:W3CDTF">2015-02-20T15:14:10Z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TC102037841033</vt:lpwstr>
  </property>
</Properties>
</file>